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2" r:id="rId3"/>
    <p:sldId id="257" r:id="rId4"/>
    <p:sldId id="275" r:id="rId5"/>
    <p:sldId id="276" r:id="rId6"/>
    <p:sldId id="260" r:id="rId7"/>
    <p:sldId id="258" r:id="rId8"/>
    <p:sldId id="259" r:id="rId9"/>
    <p:sldId id="261" r:id="rId10"/>
    <p:sldId id="265" r:id="rId11"/>
    <p:sldId id="270" r:id="rId12"/>
    <p:sldId id="266" r:id="rId13"/>
    <p:sldId id="267" r:id="rId14"/>
    <p:sldId id="273" r:id="rId15"/>
    <p:sldId id="271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CEC"/>
    <a:srgbClr val="D022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2938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4857F9C-B2D0-4C0D-9FF0-354CCA49A0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D25E5B4-BA6E-4358-9295-8921488A7C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6286BD-4350-4E12-94E0-8AC0D4408B87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95BCD3B-8212-44ED-BB35-B91EE62A92B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EA9049A2-2644-4B02-94A5-0598490B97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3D1E2A-B343-496C-90BA-96A08F6B2FA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79699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413AA-7EC9-4DCA-B2B5-C04C2C19D4EA}" type="datetimeFigureOut">
              <a:rPr lang="cs-CZ" smtClean="0"/>
              <a:t>08.04.2024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891082-575F-4FCD-9AB3-32C432610B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0367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3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6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A7A3F6-F285-4BCA-97CA-4BE4EB0669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2"/>
            <a:ext cx="9144000" cy="2628755"/>
          </a:xfrm>
        </p:spPr>
        <p:txBody>
          <a:bodyPr anchor="b"/>
          <a:lstStyle>
            <a:lvl1pPr algn="ctr">
              <a:defRPr sz="6000" b="1">
                <a:solidFill>
                  <a:srgbClr val="D02213"/>
                </a:solidFill>
              </a:defRPr>
            </a:lvl1pPr>
          </a:lstStyle>
          <a:p>
            <a:r>
              <a:rPr lang="cs-CZ" dirty="0"/>
              <a:t>Kliknutím lze vložit text.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C6F9375-C0FB-4BD2-B580-793CC94D33E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86200"/>
            <a:ext cx="9144000" cy="1371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vložit text.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FC28DEF-11BA-40FB-B47B-6B55D706E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9B85-6259-4651-B1B2-03D1D8007F5A}" type="slidenum">
              <a:rPr lang="cs-CZ" smtClean="0"/>
              <a:t>‹#›</a:t>
            </a:fld>
            <a:endParaRPr lang="cs-CZ"/>
          </a:p>
        </p:txBody>
      </p:sp>
      <p:graphicFrame>
        <p:nvGraphicFramePr>
          <p:cNvPr id="19" name="Objekt 18">
            <a:extLst>
              <a:ext uri="{FF2B5EF4-FFF2-40B4-BE49-F238E27FC236}">
                <a16:creationId xmlns:a16="http://schemas.microsoft.com/office/drawing/2014/main" id="{D99AF87D-75F0-9353-72EC-35865E781A82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55750800"/>
              </p:ext>
            </p:extLst>
          </p:nvPr>
        </p:nvGraphicFramePr>
        <p:xfrm>
          <a:off x="527296" y="520079"/>
          <a:ext cx="2194568" cy="145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E" r:id="rId2" imgW="1242946" imgH="824551" progId="CorelDRAWSE.Graphic.20">
                  <p:embed/>
                </p:oleObj>
              </mc:Choice>
              <mc:Fallback>
                <p:oleObj name="CorelDRAW SE" r:id="rId2" imgW="1242946" imgH="824551" progId="CorelDRAWSE.Graphic.20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620762FF-5A59-CEBF-B6EE-935C13617D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27296" y="520079"/>
                        <a:ext cx="2194568" cy="1454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kt 22">
            <a:extLst>
              <a:ext uri="{FF2B5EF4-FFF2-40B4-BE49-F238E27FC236}">
                <a16:creationId xmlns:a16="http://schemas.microsoft.com/office/drawing/2014/main" id="{2D5A80CD-B737-8362-AA8D-9EFA022D4D7A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48864260"/>
              </p:ext>
            </p:extLst>
          </p:nvPr>
        </p:nvGraphicFramePr>
        <p:xfrm>
          <a:off x="8745251" y="3117474"/>
          <a:ext cx="3166741" cy="35456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E" r:id="rId4" imgW="2521511" imgH="2822562" progId="CorelDRAWSE.Graphic.20">
                  <p:embed/>
                </p:oleObj>
              </mc:Choice>
              <mc:Fallback>
                <p:oleObj name="CorelDRAW SE" r:id="rId4" imgW="2521511" imgH="2822562" progId="CorelDRAWSE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745251" y="3117474"/>
                        <a:ext cx="3166741" cy="35456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3828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063FC8-ABD9-4525-88F6-1F8B3D69A4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-16625"/>
            <a:ext cx="9521536" cy="1122218"/>
          </a:xfrm>
        </p:spPr>
        <p:txBody>
          <a:bodyPr/>
          <a:lstStyle>
            <a:lvl1pPr>
              <a:defRPr b="1">
                <a:solidFill>
                  <a:srgbClr val="D02213"/>
                </a:solidFill>
              </a:defRPr>
            </a:lvl1pPr>
          </a:lstStyle>
          <a:p>
            <a:r>
              <a:rPr lang="cs-CZ" dirty="0"/>
              <a:t>Kliknutím lze vložit text.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845EF5-68EE-42F3-AA77-18F4AB2DB54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13658" y="1430766"/>
            <a:ext cx="10140142" cy="4741433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C00000"/>
              </a:buClr>
              <a:buSzPct val="150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buClr>
                <a:srgbClr val="C00000"/>
              </a:buClr>
              <a:buSzPct val="150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Clr>
                <a:srgbClr val="C00000"/>
              </a:buClr>
              <a:buSzPct val="150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Clr>
                <a:srgbClr val="C00000"/>
              </a:buClr>
              <a:buSzPct val="150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buClr>
                <a:srgbClr val="C00000"/>
              </a:buClr>
              <a:buSzPct val="150000"/>
              <a:buFont typeface="Courier New" panose="02070309020205020404" pitchFamily="49" charset="0"/>
              <a:buChar char="o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cs-CZ" dirty="0"/>
              <a:t> Kliknutím můžete vložit text</a:t>
            </a:r>
          </a:p>
          <a:p>
            <a:pPr lvl="1"/>
            <a:r>
              <a:rPr lang="cs-CZ" dirty="0"/>
              <a:t> Druhá úroveň</a:t>
            </a:r>
          </a:p>
          <a:p>
            <a:pPr lvl="2"/>
            <a:r>
              <a:rPr lang="cs-CZ" dirty="0"/>
              <a:t> Třetí úroveň</a:t>
            </a:r>
          </a:p>
          <a:p>
            <a:pPr lvl="3"/>
            <a:r>
              <a:rPr lang="cs-CZ" dirty="0"/>
              <a:t> Čtvrtá úroveň</a:t>
            </a:r>
          </a:p>
          <a:p>
            <a:pPr lvl="4"/>
            <a:r>
              <a:rPr lang="cs-CZ" dirty="0"/>
              <a:t> Pátá úroveň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06ADD4-7E4B-4C02-B68B-49AE3296F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9B85-6259-4651-B1B2-03D1D8007F5A}" type="slidenum">
              <a:rPr lang="cs-CZ" smtClean="0"/>
              <a:t>‹#›</a:t>
            </a:fld>
            <a:endParaRPr lang="cs-CZ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DA86016-7420-6381-B14D-6AD47C63CFC8}"/>
              </a:ext>
            </a:extLst>
          </p:cNvPr>
          <p:cNvGrpSpPr/>
          <p:nvPr userDrawn="1"/>
        </p:nvGrpSpPr>
        <p:grpSpPr>
          <a:xfrm>
            <a:off x="380326" y="250743"/>
            <a:ext cx="11431378" cy="720301"/>
            <a:chOff x="380326" y="250743"/>
            <a:chExt cx="11431378" cy="720301"/>
          </a:xfrm>
        </p:grpSpPr>
        <p:graphicFrame>
          <p:nvGraphicFramePr>
            <p:cNvPr id="5" name="Objekt 4">
              <a:extLst>
                <a:ext uri="{FF2B5EF4-FFF2-40B4-BE49-F238E27FC236}">
                  <a16:creationId xmlns:a16="http://schemas.microsoft.com/office/drawing/2014/main" id="{7B3F9E4B-06C3-59FE-0D86-00333986D600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3558507043"/>
                </p:ext>
              </p:extLst>
            </p:nvPr>
          </p:nvGraphicFramePr>
          <p:xfrm>
            <a:off x="10815000" y="250743"/>
            <a:ext cx="996704" cy="6606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 SE" r:id="rId2" imgW="1242946" imgH="824551" progId="CorelDRAWSE.Graphic.20">
                    <p:embed/>
                  </p:oleObj>
                </mc:Choice>
                <mc:Fallback>
                  <p:oleObj name="CorelDRAW SE" r:id="rId2" imgW="1242946" imgH="824551" progId="CorelDRAWSE.Graphic.20">
                    <p:embed/>
                    <p:pic>
                      <p:nvPicPr>
                        <p:cNvPr id="4" name="Objekt 3">
                          <a:extLst>
                            <a:ext uri="{FF2B5EF4-FFF2-40B4-BE49-F238E27FC236}">
                              <a16:creationId xmlns:a16="http://schemas.microsoft.com/office/drawing/2014/main" id="{620762FF-5A59-CEBF-B6EE-935C13617D6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815000" y="250743"/>
                          <a:ext cx="996704" cy="6606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" name="Přímá spojnice 6">
              <a:extLst>
                <a:ext uri="{FF2B5EF4-FFF2-40B4-BE49-F238E27FC236}">
                  <a16:creationId xmlns:a16="http://schemas.microsoft.com/office/drawing/2014/main" id="{7E646846-F9E1-CBEE-4568-A7EDF5D46289}"/>
                </a:ext>
              </a:extLst>
            </p:cNvPr>
            <p:cNvCxnSpPr/>
            <p:nvPr userDrawn="1"/>
          </p:nvCxnSpPr>
          <p:spPr>
            <a:xfrm>
              <a:off x="380326" y="971044"/>
              <a:ext cx="11417862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219D76E5-4D2A-AB83-3B12-42154E12B276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3022594380"/>
              </p:ext>
            </p:extLst>
          </p:nvPr>
        </p:nvGraphicFramePr>
        <p:xfrm>
          <a:off x="9180948" y="3898900"/>
          <a:ext cx="2520950" cy="282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E" r:id="rId4" imgW="2521511" imgH="2822562" progId="CorelDRAWSE.Graphic.20">
                  <p:embed/>
                </p:oleObj>
              </mc:Choice>
              <mc:Fallback>
                <p:oleObj name="CorelDRAW SE" r:id="rId4" imgW="2521511" imgH="2822562" progId="CorelDRAWSE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80948" y="3898900"/>
                        <a:ext cx="2520950" cy="282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830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EDA966-2F96-4AF6-B2BF-2324D1CA4D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1971" y="1510237"/>
            <a:ext cx="10125478" cy="2852737"/>
          </a:xfrm>
        </p:spPr>
        <p:txBody>
          <a:bodyPr anchor="b"/>
          <a:lstStyle>
            <a:lvl1pPr>
              <a:defRPr sz="6000" b="1">
                <a:solidFill>
                  <a:srgbClr val="D02213"/>
                </a:solidFill>
              </a:defRPr>
            </a:lvl1pPr>
          </a:lstStyle>
          <a:p>
            <a:r>
              <a:rPr lang="cs-CZ" dirty="0"/>
              <a:t>Kliknutím lze vložit text.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5C55894-8B54-4BDA-BE0C-1EF91D59D2D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21970" y="4398264"/>
            <a:ext cx="10125479" cy="17115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Po kliknutí můžete vložit text.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A00346-5AFA-4645-A9C9-2180E8BB1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9B85-6259-4651-B1B2-03D1D8007F5A}" type="slidenum">
              <a:rPr lang="cs-CZ" smtClean="0"/>
              <a:t>‹#›</a:t>
            </a:fld>
            <a:endParaRPr lang="cs-CZ"/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B5250D25-F627-3074-D24C-9FBE496BD0C4}"/>
              </a:ext>
            </a:extLst>
          </p:cNvPr>
          <p:cNvGrpSpPr/>
          <p:nvPr userDrawn="1"/>
        </p:nvGrpSpPr>
        <p:grpSpPr>
          <a:xfrm>
            <a:off x="380326" y="250743"/>
            <a:ext cx="11431378" cy="720301"/>
            <a:chOff x="380326" y="250743"/>
            <a:chExt cx="11431378" cy="720301"/>
          </a:xfrm>
        </p:grpSpPr>
        <p:graphicFrame>
          <p:nvGraphicFramePr>
            <p:cNvPr id="5" name="Objekt 4">
              <a:extLst>
                <a:ext uri="{FF2B5EF4-FFF2-40B4-BE49-F238E27FC236}">
                  <a16:creationId xmlns:a16="http://schemas.microsoft.com/office/drawing/2014/main" id="{B09813D5-936F-68B5-07FE-1135E744B5DA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3558507043"/>
                </p:ext>
              </p:extLst>
            </p:nvPr>
          </p:nvGraphicFramePr>
          <p:xfrm>
            <a:off x="10815000" y="250743"/>
            <a:ext cx="996704" cy="6606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 SE" r:id="rId2" imgW="1242946" imgH="824551" progId="CorelDRAWSE.Graphic.20">
                    <p:embed/>
                  </p:oleObj>
                </mc:Choice>
                <mc:Fallback>
                  <p:oleObj name="CorelDRAW SE" r:id="rId2" imgW="1242946" imgH="824551" progId="CorelDRAWSE.Graphic.20">
                    <p:embed/>
                    <p:pic>
                      <p:nvPicPr>
                        <p:cNvPr id="4" name="Objekt 3">
                          <a:extLst>
                            <a:ext uri="{FF2B5EF4-FFF2-40B4-BE49-F238E27FC236}">
                              <a16:creationId xmlns:a16="http://schemas.microsoft.com/office/drawing/2014/main" id="{620762FF-5A59-CEBF-B6EE-935C13617D6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815000" y="250743"/>
                          <a:ext cx="996704" cy="6606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" name="Přímá spojnice 7">
              <a:extLst>
                <a:ext uri="{FF2B5EF4-FFF2-40B4-BE49-F238E27FC236}">
                  <a16:creationId xmlns:a16="http://schemas.microsoft.com/office/drawing/2014/main" id="{F4C14316-6892-5FCF-8B01-3BF4A12523A1}"/>
                </a:ext>
              </a:extLst>
            </p:cNvPr>
            <p:cNvCxnSpPr/>
            <p:nvPr userDrawn="1"/>
          </p:nvCxnSpPr>
          <p:spPr>
            <a:xfrm>
              <a:off x="380326" y="971044"/>
              <a:ext cx="11417862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9" name="Objekt 8">
            <a:extLst>
              <a:ext uri="{FF2B5EF4-FFF2-40B4-BE49-F238E27FC236}">
                <a16:creationId xmlns:a16="http://schemas.microsoft.com/office/drawing/2014/main" id="{E6EB7159-BBED-CEA1-239B-95A450C40E3C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515957326"/>
              </p:ext>
            </p:extLst>
          </p:nvPr>
        </p:nvGraphicFramePr>
        <p:xfrm>
          <a:off x="9180948" y="3898900"/>
          <a:ext cx="2520950" cy="282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E" r:id="rId4" imgW="2521511" imgH="2822562" progId="CorelDRAWSE.Graphic.20">
                  <p:embed/>
                </p:oleObj>
              </mc:Choice>
              <mc:Fallback>
                <p:oleObj name="CorelDRAW SE" r:id="rId4" imgW="2521511" imgH="2822562" progId="CorelDRAWSE.Graphic.20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219D76E5-4D2A-AB83-3B12-42154E12B2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80948" y="3898900"/>
                        <a:ext cx="2520950" cy="282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64617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F63C1F-ECAA-48E7-A3B8-1916A8F17E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5798" y="1271849"/>
            <a:ext cx="3932237" cy="935182"/>
          </a:xfrm>
        </p:spPr>
        <p:txBody>
          <a:bodyPr anchor="b"/>
          <a:lstStyle>
            <a:lvl1pPr>
              <a:defRPr sz="3200">
                <a:solidFill>
                  <a:srgbClr val="D02213"/>
                </a:solidFill>
              </a:defRPr>
            </a:lvl1pPr>
          </a:lstStyle>
          <a:p>
            <a:r>
              <a:rPr lang="cs-CZ" dirty="0"/>
              <a:t>Kliknutím lze vložit text.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74B80B-8E3F-4C4E-A0DA-AD871C8201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49198" y="1271849"/>
            <a:ext cx="6172200" cy="4738832"/>
          </a:xfrm>
          <a:prstGeom prst="rect">
            <a:avLst/>
          </a:prstGeom>
        </p:spPr>
        <p:txBody>
          <a:bodyPr/>
          <a:lstStyle>
            <a:lvl1pPr marL="514350" indent="-514350">
              <a:buClr>
                <a:srgbClr val="C00000"/>
              </a:buClr>
              <a:buSzPct val="149000"/>
              <a:buFont typeface="Courier New" panose="02070309020205020404" pitchFamily="49" charset="0"/>
              <a:buChar char="o"/>
              <a:defRPr lang="cs-CZ" dirty="0" smtClean="0"/>
            </a:lvl1pPr>
            <a:lvl2pPr>
              <a:buClr>
                <a:srgbClr val="C00000"/>
              </a:buClr>
              <a:buSzPct val="149000"/>
              <a:buFont typeface="Courier New" panose="02070309020205020404" pitchFamily="49" charset="0"/>
              <a:buChar char="o"/>
              <a:defRPr lang="cs-CZ" dirty="0" smtClean="0"/>
            </a:lvl2pPr>
            <a:lvl3pPr>
              <a:buClr>
                <a:srgbClr val="C00000"/>
              </a:buClr>
              <a:buSzPct val="149000"/>
              <a:buFont typeface="Courier New" panose="02070309020205020404" pitchFamily="49" charset="0"/>
              <a:buChar char="o"/>
              <a:defRPr lang="cs-CZ" dirty="0" smtClean="0"/>
            </a:lvl3pPr>
            <a:lvl4pPr>
              <a:buClr>
                <a:srgbClr val="C00000"/>
              </a:buClr>
              <a:buSzPct val="149000"/>
              <a:buFont typeface="Courier New" panose="02070309020205020404" pitchFamily="49" charset="0"/>
              <a:buChar char="o"/>
              <a:defRPr lang="cs-CZ" dirty="0" smtClean="0"/>
            </a:lvl4pPr>
            <a:lvl5pPr>
              <a:buClr>
                <a:srgbClr val="C00000"/>
              </a:buClr>
              <a:buSzPct val="149000"/>
              <a:buFont typeface="Courier New" panose="02070309020205020404" pitchFamily="49" charset="0"/>
              <a:buChar char="o"/>
              <a:defRPr lang="cs-CZ" dirty="0" smtClean="0"/>
            </a:lvl5pPr>
          </a:lstStyle>
          <a:p>
            <a:pPr marL="514350" lvl="0" indent="-514350">
              <a:buClr>
                <a:srgbClr val="C00000"/>
              </a:buClr>
              <a:buSzPct val="150000"/>
            </a:pPr>
            <a:r>
              <a:rPr lang="cs-CZ" dirty="0"/>
              <a:t>Kliknutím můžete vložit text.</a:t>
            </a:r>
          </a:p>
          <a:p>
            <a:pPr marL="514350" lvl="1" indent="-514350">
              <a:buClr>
                <a:srgbClr val="C00000"/>
              </a:buClr>
              <a:buSzPct val="150000"/>
            </a:pPr>
            <a:r>
              <a:rPr lang="cs-CZ" dirty="0"/>
              <a:t>Druhá úroveň</a:t>
            </a:r>
          </a:p>
          <a:p>
            <a:pPr marL="514350" lvl="2" indent="-514350">
              <a:buClr>
                <a:srgbClr val="C00000"/>
              </a:buClr>
              <a:buSzPct val="150000"/>
            </a:pPr>
            <a:r>
              <a:rPr lang="cs-CZ" dirty="0"/>
              <a:t>Třetí úroveň</a:t>
            </a:r>
          </a:p>
          <a:p>
            <a:pPr marL="514350" lvl="3" indent="-514350">
              <a:buClr>
                <a:srgbClr val="C00000"/>
              </a:buClr>
              <a:buSzPct val="150000"/>
            </a:pPr>
            <a:r>
              <a:rPr lang="cs-CZ" dirty="0"/>
              <a:t>Čtvrtá úroveň</a:t>
            </a:r>
          </a:p>
          <a:p>
            <a:pPr marL="514350" lvl="4" indent="-514350">
              <a:buClr>
                <a:srgbClr val="C00000"/>
              </a:buClr>
              <a:buSzPct val="150000"/>
            </a:pPr>
            <a:r>
              <a:rPr lang="cs-CZ" dirty="0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1A957B2-E6BC-4DAC-84A6-4C7931795C1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05798" y="220703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Po kliknutí můžete upravovat text v předloze.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D06E46F-D0C8-43F3-B756-2B8311D90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9B85-6259-4651-B1B2-03D1D8007F5A}" type="slidenum">
              <a:rPr lang="cs-CZ" smtClean="0"/>
              <a:t>‹#›</a:t>
            </a:fld>
            <a:endParaRPr lang="cs-CZ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8B434729-E191-830B-B2A7-AE319BFB0F06}"/>
              </a:ext>
            </a:extLst>
          </p:cNvPr>
          <p:cNvGrpSpPr/>
          <p:nvPr userDrawn="1"/>
        </p:nvGrpSpPr>
        <p:grpSpPr>
          <a:xfrm>
            <a:off x="380326" y="250743"/>
            <a:ext cx="11431378" cy="720301"/>
            <a:chOff x="380326" y="250743"/>
            <a:chExt cx="11431378" cy="720301"/>
          </a:xfrm>
        </p:grpSpPr>
        <p:graphicFrame>
          <p:nvGraphicFramePr>
            <p:cNvPr id="6" name="Objekt 5">
              <a:extLst>
                <a:ext uri="{FF2B5EF4-FFF2-40B4-BE49-F238E27FC236}">
                  <a16:creationId xmlns:a16="http://schemas.microsoft.com/office/drawing/2014/main" id="{B8044569-ABCD-EFEB-3A0C-35278A01D5B9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3558507043"/>
                </p:ext>
              </p:extLst>
            </p:nvPr>
          </p:nvGraphicFramePr>
          <p:xfrm>
            <a:off x="10815000" y="250743"/>
            <a:ext cx="996704" cy="6606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 SE" r:id="rId2" imgW="1242946" imgH="824551" progId="CorelDRAWSE.Graphic.20">
                    <p:embed/>
                  </p:oleObj>
                </mc:Choice>
                <mc:Fallback>
                  <p:oleObj name="CorelDRAW SE" r:id="rId2" imgW="1242946" imgH="824551" progId="CorelDRAWSE.Graphic.20">
                    <p:embed/>
                    <p:pic>
                      <p:nvPicPr>
                        <p:cNvPr id="4" name="Objekt 3">
                          <a:extLst>
                            <a:ext uri="{FF2B5EF4-FFF2-40B4-BE49-F238E27FC236}">
                              <a16:creationId xmlns:a16="http://schemas.microsoft.com/office/drawing/2014/main" id="{620762FF-5A59-CEBF-B6EE-935C13617D6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815000" y="250743"/>
                          <a:ext cx="996704" cy="6606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0C033490-40FB-94AD-FB4D-D2D8BDABE851}"/>
                </a:ext>
              </a:extLst>
            </p:cNvPr>
            <p:cNvCxnSpPr/>
            <p:nvPr userDrawn="1"/>
          </p:nvCxnSpPr>
          <p:spPr>
            <a:xfrm>
              <a:off x="380326" y="971044"/>
              <a:ext cx="11417862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0" name="Objekt 9">
            <a:extLst>
              <a:ext uri="{FF2B5EF4-FFF2-40B4-BE49-F238E27FC236}">
                <a16:creationId xmlns:a16="http://schemas.microsoft.com/office/drawing/2014/main" id="{FCDFC402-6840-6148-569A-F7D3B3A6F892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515957326"/>
              </p:ext>
            </p:extLst>
          </p:nvPr>
        </p:nvGraphicFramePr>
        <p:xfrm>
          <a:off x="9180948" y="3898900"/>
          <a:ext cx="2520950" cy="282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E" r:id="rId4" imgW="2521511" imgH="2822562" progId="CorelDRAWSE.Graphic.20">
                  <p:embed/>
                </p:oleObj>
              </mc:Choice>
              <mc:Fallback>
                <p:oleObj name="CorelDRAW SE" r:id="rId4" imgW="2521511" imgH="2822562" progId="CorelDRAWSE.Graphic.20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219D76E5-4D2A-AB83-3B12-42154E12B2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80948" y="3898900"/>
                        <a:ext cx="2520950" cy="282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3504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CFA008-285F-4561-8829-7FBA9E0395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72301" y="1255212"/>
            <a:ext cx="3932237" cy="834998"/>
          </a:xfrm>
        </p:spPr>
        <p:txBody>
          <a:bodyPr anchor="b"/>
          <a:lstStyle>
            <a:lvl1pPr>
              <a:defRPr sz="3200">
                <a:solidFill>
                  <a:srgbClr val="D02213"/>
                </a:solidFill>
              </a:defRPr>
            </a:lvl1pPr>
          </a:lstStyle>
          <a:p>
            <a:r>
              <a:rPr lang="cs-CZ" dirty="0"/>
              <a:t>Kliknutím lze vložit text.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65D0E4D-A745-43BF-90E4-7AB6154876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15701" y="1255211"/>
            <a:ext cx="6172200" cy="4655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2EA60DD-3325-4005-92CD-14CEC8207BB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172301" y="2190394"/>
            <a:ext cx="3932237" cy="3720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dirty="0"/>
              <a:t>Po kliknutí můžete upravovat text v předloze.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5F7676A-C164-460D-BC0D-9F31AE6A0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9B85-6259-4651-B1B2-03D1D8007F5A}" type="slidenum">
              <a:rPr lang="cs-CZ" smtClean="0"/>
              <a:t>‹#›</a:t>
            </a:fld>
            <a:endParaRPr lang="cs-CZ"/>
          </a:p>
        </p:txBody>
      </p: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D4879E3-D8EE-C6C4-BFCD-BABCEFD72B33}"/>
              </a:ext>
            </a:extLst>
          </p:cNvPr>
          <p:cNvGrpSpPr/>
          <p:nvPr userDrawn="1"/>
        </p:nvGrpSpPr>
        <p:grpSpPr>
          <a:xfrm>
            <a:off x="380326" y="250743"/>
            <a:ext cx="11431378" cy="720301"/>
            <a:chOff x="380326" y="250743"/>
            <a:chExt cx="11431378" cy="720301"/>
          </a:xfrm>
        </p:grpSpPr>
        <p:graphicFrame>
          <p:nvGraphicFramePr>
            <p:cNvPr id="6" name="Objekt 5">
              <a:extLst>
                <a:ext uri="{FF2B5EF4-FFF2-40B4-BE49-F238E27FC236}">
                  <a16:creationId xmlns:a16="http://schemas.microsoft.com/office/drawing/2014/main" id="{46207773-4426-5F86-D4C0-56B51A8EB2CC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3558507043"/>
                </p:ext>
              </p:extLst>
            </p:nvPr>
          </p:nvGraphicFramePr>
          <p:xfrm>
            <a:off x="10815000" y="250743"/>
            <a:ext cx="996704" cy="6606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 SE" r:id="rId2" imgW="1242946" imgH="824551" progId="CorelDRAWSE.Graphic.20">
                    <p:embed/>
                  </p:oleObj>
                </mc:Choice>
                <mc:Fallback>
                  <p:oleObj name="CorelDRAW SE" r:id="rId2" imgW="1242946" imgH="824551" progId="CorelDRAWSE.Graphic.20">
                    <p:embed/>
                    <p:pic>
                      <p:nvPicPr>
                        <p:cNvPr id="4" name="Objekt 3">
                          <a:extLst>
                            <a:ext uri="{FF2B5EF4-FFF2-40B4-BE49-F238E27FC236}">
                              <a16:creationId xmlns:a16="http://schemas.microsoft.com/office/drawing/2014/main" id="{620762FF-5A59-CEBF-B6EE-935C13617D6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815000" y="250743"/>
                          <a:ext cx="996704" cy="6606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9" name="Přímá spojnice 8">
              <a:extLst>
                <a:ext uri="{FF2B5EF4-FFF2-40B4-BE49-F238E27FC236}">
                  <a16:creationId xmlns:a16="http://schemas.microsoft.com/office/drawing/2014/main" id="{ECAC4AF1-BC17-0E4D-1C56-5EB987A1D9E1}"/>
                </a:ext>
              </a:extLst>
            </p:cNvPr>
            <p:cNvCxnSpPr/>
            <p:nvPr userDrawn="1"/>
          </p:nvCxnSpPr>
          <p:spPr>
            <a:xfrm>
              <a:off x="380326" y="971044"/>
              <a:ext cx="11417862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54474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0B18BE-23B5-412A-920E-61A12B6C54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>
                <a:solidFill>
                  <a:srgbClr val="D02213"/>
                </a:solidFill>
              </a:defRPr>
            </a:lvl1pPr>
          </a:lstStyle>
          <a:p>
            <a:r>
              <a:rPr lang="cs-CZ" dirty="0"/>
              <a:t>Kliknutím lze vložit text.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D333828-E0A9-433D-862D-FFC2E0394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9B85-6259-4651-B1B2-03D1D8007F5A}" type="slidenum">
              <a:rPr lang="cs-CZ" smtClean="0"/>
              <a:t>‹#›</a:t>
            </a:fld>
            <a:endParaRPr lang="cs-CZ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E565AC06-A27C-0024-6E4C-FEB0E271A17E}"/>
              </a:ext>
            </a:extLst>
          </p:cNvPr>
          <p:cNvGrpSpPr/>
          <p:nvPr userDrawn="1"/>
        </p:nvGrpSpPr>
        <p:grpSpPr>
          <a:xfrm>
            <a:off x="380326" y="250743"/>
            <a:ext cx="11431378" cy="720301"/>
            <a:chOff x="380326" y="250743"/>
            <a:chExt cx="11431378" cy="720301"/>
          </a:xfrm>
        </p:grpSpPr>
        <p:graphicFrame>
          <p:nvGraphicFramePr>
            <p:cNvPr id="4" name="Objekt 3">
              <a:extLst>
                <a:ext uri="{FF2B5EF4-FFF2-40B4-BE49-F238E27FC236}">
                  <a16:creationId xmlns:a16="http://schemas.microsoft.com/office/drawing/2014/main" id="{4EF741D1-533C-D64D-6F83-1F5813B89385}"/>
                </a:ext>
              </a:extLst>
            </p:cNvPr>
            <p:cNvGraphicFramePr>
              <a:graphicFrameLocks noChangeAspect="1"/>
            </p:cNvGraphicFramePr>
            <p:nvPr userDrawn="1">
              <p:extLst>
                <p:ext uri="{D42A27DB-BD31-4B8C-83A1-F6EECF244321}">
                  <p14:modId xmlns:p14="http://schemas.microsoft.com/office/powerpoint/2010/main" val="3558507043"/>
                </p:ext>
              </p:extLst>
            </p:nvPr>
          </p:nvGraphicFramePr>
          <p:xfrm>
            <a:off x="10815000" y="250743"/>
            <a:ext cx="996704" cy="6606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 SE" r:id="rId2" imgW="1242946" imgH="824551" progId="CorelDRAWSE.Graphic.20">
                    <p:embed/>
                  </p:oleObj>
                </mc:Choice>
                <mc:Fallback>
                  <p:oleObj name="CorelDRAW SE" r:id="rId2" imgW="1242946" imgH="824551" progId="CorelDRAWSE.Graphic.20">
                    <p:embed/>
                    <p:pic>
                      <p:nvPicPr>
                        <p:cNvPr id="4" name="Objekt 3">
                          <a:extLst>
                            <a:ext uri="{FF2B5EF4-FFF2-40B4-BE49-F238E27FC236}">
                              <a16:creationId xmlns:a16="http://schemas.microsoft.com/office/drawing/2014/main" id="{620762FF-5A59-CEBF-B6EE-935C13617D6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10815000" y="250743"/>
                          <a:ext cx="996704" cy="66065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7" name="Přímá spojnice 6">
              <a:extLst>
                <a:ext uri="{FF2B5EF4-FFF2-40B4-BE49-F238E27FC236}">
                  <a16:creationId xmlns:a16="http://schemas.microsoft.com/office/drawing/2014/main" id="{7643F341-70FA-1D44-BC0F-0F0109B97FCF}"/>
                </a:ext>
              </a:extLst>
            </p:cNvPr>
            <p:cNvCxnSpPr/>
            <p:nvPr userDrawn="1"/>
          </p:nvCxnSpPr>
          <p:spPr>
            <a:xfrm>
              <a:off x="380326" y="971044"/>
              <a:ext cx="11417862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B60B08EC-1241-F617-B5EA-A2A71213834F}"/>
              </a:ext>
            </a:extLst>
          </p:cNvPr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515957326"/>
              </p:ext>
            </p:extLst>
          </p:nvPr>
        </p:nvGraphicFramePr>
        <p:xfrm>
          <a:off x="9180948" y="3898900"/>
          <a:ext cx="2520950" cy="282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 SE" r:id="rId4" imgW="2521511" imgH="2822562" progId="CorelDRAWSE.Graphic.20">
                  <p:embed/>
                </p:oleObj>
              </mc:Choice>
              <mc:Fallback>
                <p:oleObj name="CorelDRAW SE" r:id="rId4" imgW="2521511" imgH="2822562" progId="CorelDRAWSE.Graphic.20">
                  <p:embed/>
                  <p:pic>
                    <p:nvPicPr>
                      <p:cNvPr id="9" name="Objekt 8">
                        <a:extLst>
                          <a:ext uri="{FF2B5EF4-FFF2-40B4-BE49-F238E27FC236}">
                            <a16:creationId xmlns:a16="http://schemas.microsoft.com/office/drawing/2014/main" id="{219D76E5-4D2A-AB83-3B12-42154E12B27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180948" y="3898900"/>
                        <a:ext cx="2520950" cy="282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8538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E04209D-5DFF-4E81-B9E0-E6AEE5A0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9B85-6259-4651-B1B2-03D1D8007F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6487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C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DDB0636-091E-49C8-8071-0C47B4A32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521536" cy="11222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BD2BE6-3C39-422B-A25D-65A7417C6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69B85-6259-4651-B1B2-03D1D8007F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011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6" r:id="rId4"/>
    <p:sldLayoutId id="2147483657" r:id="rId5"/>
    <p:sldLayoutId id="2147483654" r:id="rId6"/>
    <p:sldLayoutId id="2147483655" r:id="rId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D0221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4DA1A9-D2AA-2D8E-CFC4-85B3B4A5C8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400" dirty="0"/>
              <a:t>Principy a mechanismy urbanismu v požární ochraně města České Budějovice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815C0B8-9BFE-DA18-9ABB-9AFD58CE1A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Ing. Lubomír Bureš</a:t>
            </a:r>
          </a:p>
          <a:p>
            <a:r>
              <a:rPr lang="cs-CZ" dirty="0"/>
              <a:t>náměstek primátorky, statutární město České Budějovice</a:t>
            </a:r>
          </a:p>
        </p:txBody>
      </p:sp>
    </p:spTree>
    <p:extLst>
      <p:ext uri="{BB962C8B-B14F-4D97-AF65-F5344CB8AC3E}">
        <p14:creationId xmlns:p14="http://schemas.microsoft.com/office/powerpoint/2010/main" val="25970253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diagram, mapa, Plán&#10;&#10;Popis byl vytvořen automaticky">
            <a:extLst>
              <a:ext uri="{FF2B5EF4-FFF2-40B4-BE49-F238E27FC236}">
                <a16:creationId xmlns:a16="http://schemas.microsoft.com/office/drawing/2014/main" id="{EE92E53F-FBB9-112F-4D09-30D10DD5E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60" y="3801482"/>
            <a:ext cx="3745045" cy="250061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ED03F83-0C66-8A3F-F78F-C450543FE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Vyplývající projekty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03A954-ADB2-DDAB-E42C-4DD9949DA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046" y="1430766"/>
            <a:ext cx="10212148" cy="1625752"/>
          </a:xfrm>
        </p:spPr>
        <p:txBody>
          <a:bodyPr/>
          <a:lstStyle/>
          <a:p>
            <a:r>
              <a:rPr lang="cs-CZ" dirty="0"/>
              <a:t>Krajské centrum sociálních služeb – představený projekt</a:t>
            </a:r>
          </a:p>
          <a:p>
            <a:r>
              <a:rPr lang="cs-CZ" dirty="0"/>
              <a:t>Další obdobné projekty v různých fázích přípravy na území města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6C919E1-EB47-17DF-0E61-05004CAE5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733" y="2587561"/>
            <a:ext cx="4317871" cy="294034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6EC5F79-72DD-8792-919B-8C78C6506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893" y="3258044"/>
            <a:ext cx="3990337" cy="271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859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CCECCB-E89F-6F4C-8855-C680F6B3F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Vzájemná informovanost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5F3BAF-3112-09F2-F27F-B3FC0B6463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365" y="1578773"/>
            <a:ext cx="10140142" cy="3533120"/>
          </a:xfrm>
        </p:spPr>
        <p:txBody>
          <a:bodyPr/>
          <a:lstStyle/>
          <a:p>
            <a:pPr algn="just"/>
            <a:r>
              <a:rPr lang="cs-CZ" dirty="0"/>
              <a:t>Pravidelné konzultace na téma plánovaného rozvoje města se zástupci složek IZS v předstihu před projednáváním jako dotčených orgánů státní správy</a:t>
            </a:r>
          </a:p>
          <a:p>
            <a:pPr algn="just"/>
            <a:r>
              <a:rPr lang="cs-CZ" dirty="0"/>
              <a:t>Spolupráce umožňuje analyzovat potřeby strategických zájmů HZS v dostatečném předstihu</a:t>
            </a:r>
          </a:p>
          <a:p>
            <a:pPr algn="just"/>
            <a:r>
              <a:rPr lang="cs-CZ" dirty="0"/>
              <a:t>Hledání průsečíků spolupráce města a složek IZS v oblasti bezpečnosti. Jako příklad je možné uvést spolupráce HZS a PČR s Dopravně informačním a řídícím centrem města</a:t>
            </a:r>
          </a:p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FA1DE9C-97F3-AF7B-D6E2-A94917BEA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9B85-6259-4651-B1B2-03D1D8007F5A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8620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F3218F-AE1E-8FBF-E7E4-D4E63E912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Spolupráce s investory, kontribuce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79E485-2C1E-ED70-F24A-1955118A5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591" y="1405086"/>
            <a:ext cx="10140142" cy="4741433"/>
          </a:xfrm>
        </p:spPr>
        <p:txBody>
          <a:bodyPr/>
          <a:lstStyle/>
          <a:p>
            <a:pPr algn="just"/>
            <a:r>
              <a:rPr lang="cs-CZ" dirty="0"/>
              <a:t>Stavební zákon nově rozšiřuje možnosti uzavírání plánovacích smluv jako reakci na aktivitu některých měst při tvorbě zásad pro spolupráci s investory</a:t>
            </a:r>
          </a:p>
          <a:p>
            <a:pPr algn="just"/>
            <a:r>
              <a:rPr lang="cs-CZ" dirty="0"/>
              <a:t>Plánovací smlouvy je možné uzavírat nejen při změně územně plánovací dokumentace, ale při realizaci jednotlivých projektů</a:t>
            </a:r>
          </a:p>
          <a:p>
            <a:pPr algn="just"/>
            <a:r>
              <a:rPr lang="cs-CZ" dirty="0"/>
              <a:t>Město spolupracuje s renomovanou advokátní kanceláří na tvorbě zásad plánovacích smluv</a:t>
            </a:r>
          </a:p>
          <a:p>
            <a:pPr algn="just"/>
            <a:r>
              <a:rPr lang="cs-CZ" dirty="0"/>
              <a:t>Otázkou jsou možnosti kontribucí ve prospěch požární ochrany</a:t>
            </a:r>
          </a:p>
        </p:txBody>
      </p:sp>
    </p:spTree>
    <p:extLst>
      <p:ext uri="{BB962C8B-B14F-4D97-AF65-F5344CB8AC3E}">
        <p14:creationId xmlns:p14="http://schemas.microsoft.com/office/powerpoint/2010/main" val="3686472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A6BF75-486B-0372-65B9-303AC3BF0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Městské projekty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E730A0-AF87-BF9D-F057-2C4EA2ED9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148" y="1380432"/>
            <a:ext cx="10140142" cy="4741433"/>
          </a:xfrm>
        </p:spPr>
        <p:txBody>
          <a:bodyPr/>
          <a:lstStyle/>
          <a:p>
            <a:pPr algn="just"/>
            <a:r>
              <a:rPr lang="cs-CZ" dirty="0"/>
              <a:t>Vznik projektů v ideové fázi – přípravné výrobní výbory</a:t>
            </a:r>
          </a:p>
          <a:p>
            <a:pPr algn="just"/>
            <a:r>
              <a:rPr lang="cs-CZ" dirty="0"/>
              <a:t>Limity projektů – životní prostředí, památková ochrana, doprava, požární ochrana, sítě, územní plán</a:t>
            </a:r>
          </a:p>
          <a:p>
            <a:pPr algn="just"/>
            <a:r>
              <a:rPr lang="cs-CZ" dirty="0"/>
              <a:t>Výrobní výbory, účast pracovníků magistrátu města – životní prostředí, památková péče, doprava, územní plán, správa veřejných statků</a:t>
            </a:r>
          </a:p>
          <a:p>
            <a:pPr algn="just"/>
            <a:r>
              <a:rPr lang="cs-CZ" dirty="0"/>
              <a:t>V rámci struktur magistrátu města absentuje odborné zastoupení problematiky požární ochrany v podobě samosprávného pracoviště</a:t>
            </a:r>
          </a:p>
        </p:txBody>
      </p:sp>
    </p:spTree>
    <p:extLst>
      <p:ext uri="{BB962C8B-B14F-4D97-AF65-F5344CB8AC3E}">
        <p14:creationId xmlns:p14="http://schemas.microsoft.com/office/powerpoint/2010/main" val="3829434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3EB764-1F0D-45DB-81B2-4F220EFF7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 oblastí spolupráce města a HZS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C6F5B1-5D6F-4949-E5E2-E507A6125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172" y="1360255"/>
            <a:ext cx="10140142" cy="4741433"/>
          </a:xfrm>
        </p:spPr>
        <p:txBody>
          <a:bodyPr/>
          <a:lstStyle/>
          <a:p>
            <a:pPr algn="just"/>
            <a:r>
              <a:rPr lang="cs-CZ" dirty="0">
                <a:solidFill>
                  <a:srgbClr val="4C4C4C"/>
                </a:solidFill>
              </a:rPr>
              <a:t>Informování o předpokládaných změnách územního plánu, rozsáhlých územních studií v dostatečném předstihu</a:t>
            </a:r>
          </a:p>
          <a:p>
            <a:pPr algn="just"/>
            <a:r>
              <a:rPr lang="cs-CZ" dirty="0">
                <a:solidFill>
                  <a:srgbClr val="4C4C4C"/>
                </a:solidFill>
              </a:rPr>
              <a:t>Informování o rozsáhlých developerských projektech </a:t>
            </a:r>
          </a:p>
          <a:p>
            <a:pPr algn="just"/>
            <a:r>
              <a:rPr lang="cs-CZ" dirty="0">
                <a:solidFill>
                  <a:srgbClr val="4C4C4C"/>
                </a:solidFill>
              </a:rPr>
              <a:t>Sdílení využitelných dat pořizovaných městem ve prospěch HZS</a:t>
            </a:r>
          </a:p>
          <a:p>
            <a:pPr algn="just"/>
            <a:r>
              <a:rPr lang="cs-CZ" dirty="0">
                <a:solidFill>
                  <a:srgbClr val="4C4C4C"/>
                </a:solidFill>
              </a:rPr>
              <a:t>Spolupráce v oblasti dopravy (průjezdnost, vyhrazené pruhy, dopravní priorita)</a:t>
            </a:r>
          </a:p>
          <a:p>
            <a:pPr algn="just"/>
            <a:r>
              <a:rPr lang="cs-CZ" i="0" dirty="0">
                <a:solidFill>
                  <a:srgbClr val="4C4C4C"/>
                </a:solidFill>
                <a:effectLst/>
              </a:rPr>
              <a:t>Priority investic do vodohospodářské sítě</a:t>
            </a:r>
          </a:p>
          <a:p>
            <a:pPr algn="just"/>
            <a:r>
              <a:rPr lang="cs-CZ" dirty="0">
                <a:solidFill>
                  <a:srgbClr val="4C4C4C"/>
                </a:solidFill>
              </a:rPr>
              <a:t>Prověření možností kontribucí ve prospěch požární ochrany ve formě plánovacích smluv</a:t>
            </a:r>
            <a:endParaRPr lang="cs-CZ" i="0" dirty="0">
              <a:solidFill>
                <a:srgbClr val="4C4C4C"/>
              </a:solidFill>
              <a:effectLst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BA959E7-147F-98A2-7A93-2A561B0D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9B85-6259-4651-B1B2-03D1D8007F5A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4799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4DA1A9-D2AA-2D8E-CFC4-85B3B4A5C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278" y="2904510"/>
            <a:ext cx="9144000" cy="2628755"/>
          </a:xfrm>
        </p:spPr>
        <p:txBody>
          <a:bodyPr>
            <a:normAutofit/>
          </a:bodyPr>
          <a:lstStyle/>
          <a:p>
            <a:pPr algn="l"/>
            <a:r>
              <a:rPr lang="cs-CZ" sz="4400" dirty="0"/>
              <a:t>Děkuji za pozornost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815C0B8-9BFE-DA18-9ABB-9AFD58CE1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74172" y="6321490"/>
            <a:ext cx="9144000" cy="1371600"/>
          </a:xfrm>
        </p:spPr>
        <p:txBody>
          <a:bodyPr/>
          <a:lstStyle/>
          <a:p>
            <a:r>
              <a:rPr lang="cs-CZ" sz="1800" dirty="0"/>
              <a:t>Ing. Lubomír Bureš, statutární město České Budějovice, buresl@c-budejovice.cz</a:t>
            </a:r>
          </a:p>
        </p:txBody>
      </p:sp>
    </p:spTree>
    <p:extLst>
      <p:ext uri="{BB962C8B-B14F-4D97-AF65-F5344CB8AC3E}">
        <p14:creationId xmlns:p14="http://schemas.microsoft.com/office/powerpoint/2010/main" val="967723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text, noviny, Písmo, černobílá&#10;&#10;Popis byl vytvořen automaticky">
            <a:extLst>
              <a:ext uri="{FF2B5EF4-FFF2-40B4-BE49-F238E27FC236}">
                <a16:creationId xmlns:a16="http://schemas.microsoft.com/office/drawing/2014/main" id="{668B5673-7A95-2D16-6BE3-3EC2EA53E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873" y="1190980"/>
            <a:ext cx="2786127" cy="345836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D7E2A4B-314F-45F0-865E-1723ABD0B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>
                <a:solidFill>
                  <a:srgbClr val="FF0000"/>
                </a:solidFill>
                <a:effectLst/>
                <a:cs typeface="Calibri" panose="020F0502020204030204" pitchFamily="34" charset="0"/>
              </a:rPr>
              <a:t>Ti, kdo si nepamatují minulost, jsou odsouzeni k tomu ji opakovat – </a:t>
            </a:r>
            <a:r>
              <a:rPr lang="cs-CZ" dirty="0">
                <a:solidFill>
                  <a:srgbClr val="FF0000"/>
                </a:solidFill>
                <a:cs typeface="Calibri" panose="020F0502020204030204" pitchFamily="34" charset="0"/>
              </a:rPr>
              <a:t>G</a:t>
            </a:r>
            <a:r>
              <a:rPr lang="cs-CZ" dirty="0">
                <a:solidFill>
                  <a:srgbClr val="FF0000"/>
                </a:solidFill>
                <a:effectLst/>
                <a:cs typeface="Calibri" panose="020F0502020204030204" pitchFamily="34" charset="0"/>
              </a:rPr>
              <a:t>eorge Santayana</a:t>
            </a:r>
            <a:endParaRPr lang="cs-CZ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6" name="Zástupný obsah 5" descr="Obsah obrázku kresba, skica, obraz, umění&#10;&#10;Popis byl vytvořen automaticky">
            <a:extLst>
              <a:ext uri="{FF2B5EF4-FFF2-40B4-BE49-F238E27FC236}">
                <a16:creationId xmlns:a16="http://schemas.microsoft.com/office/drawing/2014/main" id="{316DDAC6-2047-D829-4657-81630DD524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15" y="3936115"/>
            <a:ext cx="4022919" cy="2327929"/>
          </a:xfrm>
        </p:spPr>
      </p:pic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2C81990-A976-B76B-4FC2-8EBEF49D5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69B85-6259-4651-B1B2-03D1D8007F5A}" type="slidenum">
              <a:rPr lang="cs-CZ" smtClean="0"/>
              <a:t>2</a:t>
            </a:fld>
            <a:endParaRPr lang="cs-CZ"/>
          </a:p>
        </p:txBody>
      </p:sp>
      <p:pic>
        <p:nvPicPr>
          <p:cNvPr id="8" name="Obrázek 7" descr="Obsah obrázku kresba, skica, obraz, ilustrace&#10;&#10;Popis byl vytvořen automaticky">
            <a:extLst>
              <a:ext uri="{FF2B5EF4-FFF2-40B4-BE49-F238E27FC236}">
                <a16:creationId xmlns:a16="http://schemas.microsoft.com/office/drawing/2014/main" id="{0683CFCB-FE9F-F132-9912-33088CE8E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52" y="1832436"/>
            <a:ext cx="3497880" cy="246763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55915FE-EA5F-DDFD-DD7B-7E9D64886EAC}"/>
              </a:ext>
            </a:extLst>
          </p:cNvPr>
          <p:cNvSpPr txBox="1"/>
          <p:nvPr/>
        </p:nvSpPr>
        <p:spPr>
          <a:xfrm>
            <a:off x="6281256" y="2234986"/>
            <a:ext cx="562272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požár v roce 1597 – vyhořelo celkem 83 nemovitostí</a:t>
            </a:r>
          </a:p>
          <a:p>
            <a:pPr algn="just"/>
            <a:endParaRPr lang="cs-CZ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požár v roce 1628 – požárem zničeno 18 domů</a:t>
            </a:r>
          </a:p>
          <a:p>
            <a:pPr algn="just"/>
            <a:endParaRPr lang="cs-CZ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požár v roce 1641 – shořelo celkem 226, domů, kostel, 13 věží a na předměstí 64 hospodářských stavení</a:t>
            </a:r>
          </a:p>
          <a:p>
            <a:pPr algn="just"/>
            <a:endParaRPr lang="cs-CZ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požární řád vydán v roce 1747, v letech 1830 a 1851 vydán a přepracován hasičský řád</a:t>
            </a:r>
          </a:p>
          <a:p>
            <a:pPr algn="just"/>
            <a:endParaRPr lang="cs-CZ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/>
              <a:t>hasičská stráž vzniká v roce 1864</a:t>
            </a:r>
          </a:p>
        </p:txBody>
      </p:sp>
    </p:spTree>
    <p:extLst>
      <p:ext uri="{BB962C8B-B14F-4D97-AF65-F5344CB8AC3E}">
        <p14:creationId xmlns:p14="http://schemas.microsoft.com/office/powerpoint/2010/main" val="994538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334092-15EA-EBA7-37F5-1F1F0E0FC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Územní plán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45E4B0-454D-B581-435D-889BB10B9E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921" y="1772618"/>
            <a:ext cx="10140142" cy="4741433"/>
          </a:xfrm>
        </p:spPr>
        <p:txBody>
          <a:bodyPr/>
          <a:lstStyle/>
          <a:p>
            <a:r>
              <a:rPr lang="cs-CZ" dirty="0"/>
              <a:t>Zahájeno pořizování územní plánu města, schválení zadání 2020</a:t>
            </a:r>
          </a:p>
          <a:p>
            <a:pPr algn="just"/>
            <a:r>
              <a:rPr lang="cs-CZ" dirty="0"/>
              <a:t>V červnu 2023 byla ukončena spolupráce s původním zpracovatelem</a:t>
            </a:r>
          </a:p>
          <a:p>
            <a:r>
              <a:rPr lang="cs-CZ" dirty="0"/>
              <a:t>Úprava zadání byla schválena v září 2023</a:t>
            </a:r>
          </a:p>
          <a:p>
            <a:pPr algn="just"/>
            <a:r>
              <a:rPr lang="cs-CZ" dirty="0"/>
              <a:t>Výběr nového zpracovatele formou soutěžního dialogu probíhá od dubna 2024 s předpokladem do října 2024</a:t>
            </a:r>
          </a:p>
          <a:p>
            <a:r>
              <a:rPr lang="cs-CZ" dirty="0"/>
              <a:t>Termín vydání nového územního plánu je konec roku 2028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5464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0F415-F676-19C7-27D3-D30929B918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7745E6-C06F-C85C-3108-CCA39A06A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Územní plán města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2A6A75-A0EA-3753-1176-7B70EB21D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594" y="1455932"/>
            <a:ext cx="10140142" cy="4741433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        Preambule zadání územního plánu říká:</a:t>
            </a:r>
          </a:p>
          <a:p>
            <a:pPr lvl="1" algn="just">
              <a:buFont typeface="Wingdings" panose="05000000000000000000" pitchFamily="2" charset="2"/>
              <a:buChar char="§"/>
            </a:pPr>
            <a:endParaRPr lang="cs-CZ" sz="1600" b="0" i="0" u="none" strike="noStrike" baseline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2000" b="0" i="0" u="none" strike="noStrike" baseline="0" dirty="0">
                <a:solidFill>
                  <a:schemeClr val="tx1"/>
                </a:solidFill>
              </a:rPr>
              <a:t>Chceme, aby se České Budějovice staly nejúspěšnějším regionálním centrem České republiky a územní plán vnímáme jako jeden ze základních nástrojů k dosažení tohoto cíle. 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2000" b="0" i="0" u="none" strike="noStrike" baseline="0" dirty="0">
                <a:solidFill>
                  <a:schemeClr val="tx1"/>
                </a:solidFill>
              </a:rPr>
              <a:t>Vnímáme České Budějovice jako město s cenným přírodním, krajinným, ale i kulturním bohatstvím značné památkové hodnoty, které musí zůstat zachovány. Při respektování těchto hodnot chceme České Budějovice dále rozvíjet jako ekonomicky prosperující středoevropské regionální centrum s vysokou kvalitou života obyvatel a kvalitním, funkčním urbanismem. 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2000" b="0" i="0" u="none" strike="noStrike" baseline="0" dirty="0">
                <a:solidFill>
                  <a:schemeClr val="tx1"/>
                </a:solidFill>
              </a:rPr>
              <a:t>Chceme tvořit město, které je plně srovnatelné s nejmodernějšími evropskými městy stejné velikosti a které baví své občany, ale i sousedy a návštěvníky. </a:t>
            </a:r>
          </a:p>
          <a:p>
            <a:pPr lvl="1" algn="just"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</a:rPr>
              <a:t>Chceme, aby České Budějovice měly 135 tisíc obyvatel</a:t>
            </a:r>
            <a:endParaRPr lang="cs-CZ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81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88203-18FA-D5CA-7A39-F4596547F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467E4A-4BE7-3FAB-5609-51F99F10D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521536" cy="1122218"/>
          </a:xfrm>
        </p:spPr>
        <p:txBody>
          <a:bodyPr anchor="ctr">
            <a:normAutofit/>
          </a:bodyPr>
          <a:lstStyle/>
          <a:p>
            <a:r>
              <a:rPr lang="cs-CZ" dirty="0"/>
              <a:t>České Budějovice a jeho rozvoj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D5B03A-60A6-B1A9-35BE-1CD5EA30C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9198" y="1271849"/>
            <a:ext cx="2990850" cy="47388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       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BB9115A-ECAA-2717-2E92-1F030B73C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2910" y="1521054"/>
            <a:ext cx="4679182" cy="4240422"/>
          </a:xfrm>
        </p:spPr>
        <p:txBody>
          <a:bodyPr/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2000" dirty="0"/>
              <a:t>Návrh Zprávy o uplatňování stávajícího územního plánu konstatuje, že plochy kolektivního bydlení jsou téměř naplněny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2000" dirty="0"/>
              <a:t>Zadání nového územního plánu s cílem zvýšení počtu obyvatel o téměř 30 procent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2000" dirty="0"/>
              <a:t>Město má velmi malý katastr 55 km</a:t>
            </a:r>
            <a:r>
              <a:rPr lang="cs-CZ" sz="2000" baseline="30000" dirty="0"/>
              <a:t>2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2000" dirty="0"/>
              <a:t>České Budějovice porostou do výšky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cs-CZ" sz="2000" dirty="0"/>
              <a:t>Na místě je tedy diskuze o zvýšení podlažnosti v některých lokalitách s charakterem území kolektivní bydlení</a:t>
            </a:r>
          </a:p>
          <a:p>
            <a:pPr algn="just"/>
            <a:endParaRPr lang="cs-CZ" sz="2000" dirty="0"/>
          </a:p>
          <a:p>
            <a:pPr algn="just"/>
            <a:endParaRPr lang="en-US" sz="2000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836DC77A-A51B-8864-A5E1-73AE3DAFB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78E69B85-6259-4651-B1B2-03D1D8007F5A}" type="slidenum">
              <a:rPr lang="cs-CZ" smtClean="0"/>
              <a:pPr>
                <a:spcAft>
                  <a:spcPts val="600"/>
                </a:spcAft>
              </a:pPr>
              <a:t>5</a:t>
            </a:fld>
            <a:endParaRPr lang="cs-CZ"/>
          </a:p>
        </p:txBody>
      </p:sp>
      <p:pic>
        <p:nvPicPr>
          <p:cNvPr id="5" name="Obrázek 4" descr="Obsah obrázku text, číslo, snímek obrazovky, Písmo&#10;&#10;Popis byl vytvořen automaticky">
            <a:extLst>
              <a:ext uri="{FF2B5EF4-FFF2-40B4-BE49-F238E27FC236}">
                <a16:creationId xmlns:a16="http://schemas.microsoft.com/office/drawing/2014/main" id="{9B32313C-9F7C-7343-51B9-27A7E16E4F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9"/>
          <a:stretch/>
        </p:blipFill>
        <p:spPr>
          <a:xfrm>
            <a:off x="6991350" y="1271849"/>
            <a:ext cx="2990850" cy="47388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2740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177D46-3383-A142-FE4A-A1F691F94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České Budějovice a jeho rozvoj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0D0249-B48C-3EFF-CFBC-6C474B1A6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5929" y="2185777"/>
            <a:ext cx="10140142" cy="2705006"/>
          </a:xfrm>
        </p:spPr>
        <p:txBody>
          <a:bodyPr/>
          <a:lstStyle/>
          <a:p>
            <a:pPr algn="just"/>
            <a:r>
              <a:rPr lang="cs-CZ" dirty="0"/>
              <a:t>Nežijeme izolovaně – Komise pro rozvoj metropolitní oblasti České Budějovice jako poradní orgán rady města</a:t>
            </a:r>
          </a:p>
          <a:p>
            <a:pPr marL="0" indent="0" algn="just">
              <a:buNone/>
            </a:pPr>
            <a:endParaRPr lang="cs-CZ" dirty="0"/>
          </a:p>
          <a:p>
            <a:r>
              <a:rPr lang="cs-CZ" dirty="0"/>
              <a:t>Necháme si poradit – Workshop České Budějovice - bydlení 2024 s ambiciózním motivem 10 tisíc bytů do 10 let</a:t>
            </a:r>
          </a:p>
        </p:txBody>
      </p:sp>
    </p:spTree>
    <p:extLst>
      <p:ext uri="{BB962C8B-B14F-4D97-AF65-F5344CB8AC3E}">
        <p14:creationId xmlns:p14="http://schemas.microsoft.com/office/powerpoint/2010/main" val="4215961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venku, obloha, mrak, oblečení&#10;&#10;Popis byl vytvořen automaticky">
            <a:extLst>
              <a:ext uri="{FF2B5EF4-FFF2-40B4-BE49-F238E27FC236}">
                <a16:creationId xmlns:a16="http://schemas.microsoft.com/office/drawing/2014/main" id="{1F504712-B439-D553-FD36-4F5798283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287" y="2593821"/>
            <a:ext cx="3792073" cy="2549537"/>
          </a:xfrm>
          <a:prstGeom prst="rect">
            <a:avLst/>
          </a:prstGeom>
        </p:spPr>
      </p:pic>
      <p:pic>
        <p:nvPicPr>
          <p:cNvPr id="7" name="Obrázek 6" descr="Obsah obrázku venku, obloha, strom, mrak&#10;&#10;Popis byl vytvořen automaticky">
            <a:extLst>
              <a:ext uri="{FF2B5EF4-FFF2-40B4-BE49-F238E27FC236}">
                <a16:creationId xmlns:a16="http://schemas.microsoft.com/office/drawing/2014/main" id="{63DB7E80-8D6C-8C6B-7FE4-BDC8C158F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519" y="3010891"/>
            <a:ext cx="4545382" cy="3056517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0C2815E-AA16-1C94-ADC3-4DE9BAF7C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Klíčové studie, rozvojové materiály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2CB5CD-22AB-DBA7-70D9-E3937AB862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9042" y="1148465"/>
            <a:ext cx="10170202" cy="2280535"/>
          </a:xfrm>
        </p:spPr>
        <p:txBody>
          <a:bodyPr/>
          <a:lstStyle/>
          <a:p>
            <a:pPr algn="just"/>
            <a:r>
              <a:rPr lang="cs-CZ" dirty="0"/>
              <a:t>Strategický plán, Adaptační strategie na změnu klimatu, Strategický plán udržitelné mobility …</a:t>
            </a:r>
          </a:p>
          <a:p>
            <a:pPr algn="just"/>
            <a:r>
              <a:rPr lang="cs-CZ" dirty="0"/>
              <a:t>Studie Levý břeh Vltavy, Studie Město a voda, České Budějovice 21 Smart Green City …</a:t>
            </a:r>
          </a:p>
          <a:p>
            <a:endParaRPr lang="cs-CZ" dirty="0"/>
          </a:p>
        </p:txBody>
      </p:sp>
      <p:pic>
        <p:nvPicPr>
          <p:cNvPr id="5" name="Obrázek 4" descr="Obsah obrázku venku, Letecké snímkování, mrak, obloha&#10;&#10;Popis byl vytvořen automaticky">
            <a:extLst>
              <a:ext uri="{FF2B5EF4-FFF2-40B4-BE49-F238E27FC236}">
                <a16:creationId xmlns:a16="http://schemas.microsoft.com/office/drawing/2014/main" id="{CF150983-B35A-E8F7-4E45-35C22891D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29" y="2947247"/>
            <a:ext cx="2737782" cy="3669840"/>
          </a:xfrm>
          <a:prstGeom prst="rect">
            <a:avLst/>
          </a:prstGeom>
        </p:spPr>
      </p:pic>
      <p:pic>
        <p:nvPicPr>
          <p:cNvPr id="9" name="Obrázek 8" descr="Obsah obrázku venku, mrak, obloha, strom&#10;&#10;Popis byl vytvořen automaticky">
            <a:extLst>
              <a:ext uri="{FF2B5EF4-FFF2-40B4-BE49-F238E27FC236}">
                <a16:creationId xmlns:a16="http://schemas.microsoft.com/office/drawing/2014/main" id="{BE82AD47-5AF0-DAF5-AF98-FCE7D1BB1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58" y="4282177"/>
            <a:ext cx="3559485" cy="239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628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mapa, atlas&#10;&#10;Popis byl vytvořen automaticky">
            <a:extLst>
              <a:ext uri="{FF2B5EF4-FFF2-40B4-BE49-F238E27FC236}">
                <a16:creationId xmlns:a16="http://schemas.microsoft.com/office/drawing/2014/main" id="{996AA398-CE28-0FD8-C531-0B493AAAE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80806"/>
            <a:ext cx="5443537" cy="3370624"/>
          </a:xfrm>
          <a:prstGeom prst="rect">
            <a:avLst/>
          </a:prstGeom>
        </p:spPr>
      </p:pic>
      <p:pic>
        <p:nvPicPr>
          <p:cNvPr id="7" name="Obrázek 6" descr="Obsah obrázku mapa, text, atlas&#10;&#10;Popis byl vytvořen automaticky">
            <a:extLst>
              <a:ext uri="{FF2B5EF4-FFF2-40B4-BE49-F238E27FC236}">
                <a16:creationId xmlns:a16="http://schemas.microsoft.com/office/drawing/2014/main" id="{7D65085F-4710-F423-71B0-E9DDB2DFA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688" y="1251284"/>
            <a:ext cx="3324624" cy="379405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9422D9C-2D5E-D5B9-294C-A009FC57A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Dopravní modely a pohyby ve městě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24ED9B-C22E-15C5-CD47-29C197FE6F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696" y="1251284"/>
            <a:ext cx="8316236" cy="2562394"/>
          </a:xfrm>
        </p:spPr>
        <p:txBody>
          <a:bodyPr/>
          <a:lstStyle/>
          <a:p>
            <a:r>
              <a:rPr lang="cs-CZ" sz="2400" dirty="0"/>
              <a:t>Dopravní modely, datové analýzy mobilních operátorů</a:t>
            </a:r>
          </a:p>
          <a:p>
            <a:r>
              <a:rPr lang="cs-CZ" sz="2400" dirty="0"/>
              <a:t>Iniciátor dopravních staveb</a:t>
            </a:r>
          </a:p>
          <a:p>
            <a:r>
              <a:rPr lang="cs-CZ" sz="2400" dirty="0"/>
              <a:t>Predikce hustoty provozu</a:t>
            </a:r>
          </a:p>
          <a:p>
            <a:r>
              <a:rPr lang="cs-CZ" sz="2400" dirty="0"/>
              <a:t>Preference vozidel IZS, křižovatky, vyhrazené pruhy</a:t>
            </a:r>
          </a:p>
        </p:txBody>
      </p:sp>
      <p:pic>
        <p:nvPicPr>
          <p:cNvPr id="9" name="Obrázek 8" descr="Obsah obrázku mapa, text, atlas&#10;&#10;Popis byl vytvořen automaticky">
            <a:extLst>
              <a:ext uri="{FF2B5EF4-FFF2-40B4-BE49-F238E27FC236}">
                <a16:creationId xmlns:a16="http://schemas.microsoft.com/office/drawing/2014/main" id="{57ECFC19-88C7-292E-9E53-3B18225450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033" y="3393911"/>
            <a:ext cx="2801580" cy="314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56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text, snímek obrazovky, design, diagram&#10;&#10;Popis byl vytvořen automaticky">
            <a:extLst>
              <a:ext uri="{FF2B5EF4-FFF2-40B4-BE49-F238E27FC236}">
                <a16:creationId xmlns:a16="http://schemas.microsoft.com/office/drawing/2014/main" id="{C4F92C2D-12B1-549D-9B87-B332092E6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154" y="1105593"/>
            <a:ext cx="1992202" cy="4907902"/>
          </a:xfrm>
          <a:prstGeom prst="rect">
            <a:avLst/>
          </a:prstGeom>
        </p:spPr>
      </p:pic>
      <p:pic>
        <p:nvPicPr>
          <p:cNvPr id="7" name="Obrázek 6" descr="Obsah obrázku vzor, umění">
            <a:extLst>
              <a:ext uri="{FF2B5EF4-FFF2-40B4-BE49-F238E27FC236}">
                <a16:creationId xmlns:a16="http://schemas.microsoft.com/office/drawing/2014/main" id="{C831E27C-7210-182C-C6B0-6D0951734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56" y="2999384"/>
            <a:ext cx="5222782" cy="349798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4E71BCC-7E7A-1BBF-C7EF-5D5E6675D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Demografická data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432659-CA57-83B2-ADDD-ACB011BAED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04" y="1282160"/>
            <a:ext cx="9799698" cy="2432278"/>
          </a:xfrm>
        </p:spPr>
        <p:txBody>
          <a:bodyPr/>
          <a:lstStyle/>
          <a:p>
            <a:r>
              <a:rPr lang="cs-CZ" dirty="0"/>
              <a:t>Strategické plánování HZS</a:t>
            </a:r>
          </a:p>
          <a:p>
            <a:r>
              <a:rPr lang="cs-CZ" dirty="0"/>
              <a:t>Krizové a havarijní plánování HZS</a:t>
            </a:r>
          </a:p>
          <a:p>
            <a:r>
              <a:rPr lang="cs-CZ" dirty="0"/>
              <a:t>Iniciátor výstavby školských nebo naopak seniorských zařízení</a:t>
            </a:r>
          </a:p>
        </p:txBody>
      </p:sp>
      <p:pic>
        <p:nvPicPr>
          <p:cNvPr id="11" name="Obrázek 10" descr="Obsah obrázku text, snímek obrazovky, řada/pruh, Vykreslený graf&#10;&#10;Popis byl vytvořen automaticky">
            <a:extLst>
              <a:ext uri="{FF2B5EF4-FFF2-40B4-BE49-F238E27FC236}">
                <a16:creationId xmlns:a16="http://schemas.microsoft.com/office/drawing/2014/main" id="{07BC47E0-D8C2-8356-9616-2FA4FEAC1B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679" y="4275547"/>
            <a:ext cx="4447592" cy="243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0403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 Kohout rozpracovaná" id="{1E6D95DC-100E-49AF-8352-E171005D4C4D}" vid="{B6CBFB8D-B43F-4F41-96DD-4F654B11FDB0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 Kohout rozpracovaná</Template>
  <TotalTime>322</TotalTime>
  <Words>743</Words>
  <Application>Microsoft Office PowerPoint</Application>
  <PresentationFormat>Širokoúhlá obrazovka</PresentationFormat>
  <Paragraphs>79</Paragraphs>
  <Slides>15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Wingdings</vt:lpstr>
      <vt:lpstr>Motiv Office</vt:lpstr>
      <vt:lpstr>CorelDRAW SE</vt:lpstr>
      <vt:lpstr>Principy a mechanismy urbanismu v požární ochraně města České Budějovice</vt:lpstr>
      <vt:lpstr>Ti, kdo si nepamatují minulost, jsou odsouzeni k tomu ji opakovat – George Santayana</vt:lpstr>
      <vt:lpstr>Územní plán města</vt:lpstr>
      <vt:lpstr>Územní plán města</vt:lpstr>
      <vt:lpstr>České Budějovice a jeho rozvoj</vt:lpstr>
      <vt:lpstr>České Budějovice a jeho rozvoj</vt:lpstr>
      <vt:lpstr>Klíčové studie, rozvojové materiály</vt:lpstr>
      <vt:lpstr>Dopravní modely a pohyby ve městě</vt:lpstr>
      <vt:lpstr>Demografická data</vt:lpstr>
      <vt:lpstr>Vyplývající projekty</vt:lpstr>
      <vt:lpstr>Vzájemná informovanost</vt:lpstr>
      <vt:lpstr>Spolupráce s investory, kontribuce</vt:lpstr>
      <vt:lpstr>Městské projekty</vt:lpstr>
      <vt:lpstr>Shrnutí oblastí spolupráce města a HZS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Principy a mechanismy urbanismu v požární ochraně města České Budějovice</dc:title>
  <dc:creator>Bureš Lubomír</dc:creator>
  <cp:lastModifiedBy>Bureš Lubomír</cp:lastModifiedBy>
  <cp:revision>7</cp:revision>
  <dcterms:created xsi:type="dcterms:W3CDTF">2024-04-08T06:06:47Z</dcterms:created>
  <dcterms:modified xsi:type="dcterms:W3CDTF">2024-04-08T11:34:09Z</dcterms:modified>
</cp:coreProperties>
</file>